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Fira Sans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FiraSans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FiraSans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FiraSans-italic.fntdata"/><Relationship Id="rId6" Type="http://schemas.openxmlformats.org/officeDocument/2006/relationships/slide" Target="slides/slide1.xml"/><Relationship Id="rId18" Type="http://schemas.openxmlformats.org/officeDocument/2006/relationships/font" Target="fonts/FiraSans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f57ba91adf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g2f57ba91adf_0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f57ba91adf_0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f57ba91adf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f57ba91ad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g2f57ba91ad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420"/>
              </a:spcBef>
              <a:spcAft>
                <a:spcPts val="0"/>
              </a:spcAft>
              <a:buClr>
                <a:srgbClr val="888888"/>
              </a:buClr>
              <a:buSzPts val="21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5463778" y="1371601"/>
            <a:ext cx="4388644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272778" y="-609599"/>
            <a:ext cx="4388644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 b="1" sz="3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270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2pPr>
            <a:lvl3pPr indent="-323850" lvl="2" marL="13716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3pPr>
            <a:lvl4pPr indent="-314325" lvl="3" marL="18288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–"/>
              <a:defRPr sz="1350"/>
            </a:lvl4pPr>
            <a:lvl5pPr indent="-314325" lvl="4" marL="22860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»"/>
              <a:defRPr sz="1350"/>
            </a:lvl5pPr>
            <a:lvl6pPr indent="-314325" lvl="5" marL="27432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6pPr>
            <a:lvl7pPr indent="-314325" lvl="6" marL="32004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7pPr>
            <a:lvl8pPr indent="-314325" lvl="7" marL="3657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8pPr>
            <a:lvl9pPr indent="-314325" lvl="8" marL="41148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2pPr>
            <a:lvl3pPr indent="-323850" lvl="2" marL="13716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3pPr>
            <a:lvl4pPr indent="-314325" lvl="3" marL="18288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–"/>
              <a:defRPr sz="1350"/>
            </a:lvl4pPr>
            <a:lvl5pPr indent="-314325" lvl="4" marL="22860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»"/>
              <a:defRPr sz="1350"/>
            </a:lvl5pPr>
            <a:lvl6pPr indent="-314325" lvl="5" marL="27432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6pPr>
            <a:lvl7pPr indent="-314325" lvl="6" marL="32004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7pPr>
            <a:lvl8pPr indent="-314325" lvl="7" marL="3657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8pPr>
            <a:lvl9pPr indent="-314325" lvl="8" marL="41148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1pPr>
            <a:lvl2pPr indent="-323850" lvl="1" marL="914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–"/>
              <a:defRPr sz="1500"/>
            </a:lvl2pPr>
            <a:lvl3pPr indent="-314325" lvl="2" marL="1371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3pPr>
            <a:lvl4pPr indent="-304800" lvl="3" marL="1828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4pPr>
            <a:lvl5pPr indent="-304800" lvl="4" marL="22860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 sz="1200"/>
            </a:lvl5pPr>
            <a:lvl6pPr indent="-304800" lvl="5" marL="27432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indent="-304800" lvl="6" marL="3200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indent="-304800" lvl="7" marL="3657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indent="-304800" lvl="8" marL="411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1pPr>
            <a:lvl2pPr indent="-323850" lvl="1" marL="914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–"/>
              <a:defRPr sz="1500"/>
            </a:lvl2pPr>
            <a:lvl3pPr indent="-314325" lvl="2" marL="1371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3pPr>
            <a:lvl4pPr indent="-304800" lvl="3" marL="1828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4pPr>
            <a:lvl5pPr indent="-304800" lvl="4" marL="22860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 sz="1200"/>
            </a:lvl5pPr>
            <a:lvl6pPr indent="-304800" lvl="5" marL="27432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indent="-304800" lvl="6" marL="3200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indent="-304800" lvl="7" marL="3657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indent="-304800" lvl="8" marL="411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b="1" sz="1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–"/>
              <a:defRPr sz="21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–"/>
              <a:defRPr sz="1500"/>
            </a:lvl4pPr>
            <a:lvl5pPr indent="-323850" lvl="4" marL="22860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»"/>
              <a:defRPr sz="1500"/>
            </a:lvl5pPr>
            <a:lvl6pPr indent="-323850" lvl="5" marL="2743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1pPr>
            <a:lvl2pPr indent="-228600" lvl="1" marL="914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indent="-228600" lvl="2" marL="1371600" algn="l"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3pPr>
            <a:lvl4pPr indent="-228600" lvl="3" marL="18288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4pPr>
            <a:lvl5pPr indent="-228600" lvl="4" marL="22860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5pPr>
            <a:lvl6pPr indent="-228600" lvl="5" marL="27432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6pPr>
            <a:lvl7pPr indent="-228600" lvl="6" marL="32004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7pPr>
            <a:lvl8pPr indent="-228600" lvl="7" marL="3657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8pPr>
            <a:lvl9pPr indent="-228600" lvl="8" marL="41148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b="1" sz="1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1pPr>
            <a:lvl2pPr indent="-228600" lvl="1" marL="914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indent="-228600" lvl="2" marL="1371600" algn="l"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3pPr>
            <a:lvl4pPr indent="-228600" lvl="3" marL="18288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4pPr>
            <a:lvl5pPr indent="-228600" lvl="4" marL="22860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5pPr>
            <a:lvl6pPr indent="-228600" lvl="5" marL="27432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6pPr>
            <a:lvl7pPr indent="-228600" lvl="6" marL="32004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7pPr>
            <a:lvl8pPr indent="-228600" lvl="7" marL="3657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8pPr>
            <a:lvl9pPr indent="-228600" lvl="8" marL="41148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Fira Sans"/>
              <a:buNone/>
              <a:defRPr i="0" sz="33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ra Sans"/>
              <a:buChar char="•"/>
              <a:defRPr i="0" sz="24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61950" lvl="1" marL="914400" marR="0" rtl="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Fira Sans"/>
              <a:buChar char="–"/>
              <a:defRPr i="0" sz="21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Fira Sans"/>
              <a:buChar char="•"/>
              <a:defRPr i="0" sz="18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Sans"/>
              <a:buChar char="–"/>
              <a:defRPr i="0" sz="15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Sans"/>
              <a:buChar char="»"/>
              <a:defRPr i="0" sz="15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Sans"/>
              <a:buChar char="•"/>
              <a:defRPr i="0" sz="15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Sans"/>
              <a:buChar char="•"/>
              <a:defRPr i="0" sz="15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Sans"/>
              <a:buChar char="•"/>
              <a:defRPr i="0" sz="15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Sans"/>
              <a:buChar char="•"/>
              <a:defRPr i="0" sz="15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US"/>
              <a:t>Illumina Amplicon Sequencing for Insecticide Resistance Surveillance</a:t>
            </a:r>
            <a:endParaRPr/>
          </a:p>
        </p:txBody>
      </p:sp>
      <p:sp>
        <p:nvSpPr>
          <p:cNvPr id="85" name="Google Shape;85;p13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br>
              <a:rPr lang="en-US">
                <a:solidFill>
                  <a:srgbClr val="888888"/>
                </a:solidFill>
              </a:rPr>
            </a:br>
            <a:br>
              <a:rPr lang="en-US">
                <a:solidFill>
                  <a:srgbClr val="888888"/>
                </a:solidFill>
              </a:rPr>
            </a:br>
            <a:r>
              <a:rPr lang="en-US"/>
              <a:t>Sanjay C Nagi</a:t>
            </a:r>
            <a:endParaRPr/>
          </a:p>
        </p:txBody>
      </p:sp>
      <p:sp>
        <p:nvSpPr>
          <p:cNvPr id="86" name="Google Shape;86;p1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</a:pPr>
            <a:r>
              <a:rPr lang="en-US"/>
              <a:t>August 23, 2024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2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US"/>
              <a:t>Analyzing the Data with AmpSeeker</a:t>
            </a:r>
            <a:endParaRPr/>
          </a:p>
        </p:txBody>
      </p:sp>
      <p:pic>
        <p:nvPicPr>
          <p:cNvPr id="140" name="Google Shape;14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4225" y="1187129"/>
            <a:ext cx="5066879" cy="37753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US"/>
              <a:t>Conclusion</a:t>
            </a:r>
            <a:endParaRPr/>
          </a:p>
        </p:txBody>
      </p:sp>
      <p:sp>
        <p:nvSpPr>
          <p:cNvPr id="146" name="Google Shape;146;p2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175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Illumina amplicon sequencing is a powerful tool for insecticide resistance surveillance</a:t>
            </a:r>
            <a:endParaRPr sz="2000"/>
          </a:p>
          <a:p>
            <a:pPr indent="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175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Combines targeted approach with high-throughput capabilities</a:t>
            </a:r>
            <a:endParaRPr sz="2000"/>
          </a:p>
          <a:p>
            <a:pPr indent="0" lvl="0" marL="34290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175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AmpSeeker pipeline streamlines data analysis and interpretation</a:t>
            </a:r>
            <a:endParaRPr sz="2000"/>
          </a:p>
          <a:p>
            <a:pPr indent="0" lvl="0" marL="34290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175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Enhances our ability to monitor and respond to insecticide resistance in malaria vectors</a:t>
            </a:r>
            <a:endParaRPr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US"/>
              <a:t>Why Genomic Surveillance of Mosquitoes?</a:t>
            </a:r>
            <a:endParaRPr/>
          </a:p>
        </p:txBody>
      </p:sp>
      <p:sp>
        <p:nvSpPr>
          <p:cNvPr id="92" name="Google Shape;92;p14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175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Insecticide-based interventions are crucial for malaria control</a:t>
            </a:r>
            <a:endParaRPr sz="2000"/>
          </a:p>
          <a:p>
            <a:pPr indent="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175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Emergence and spread of insecticide resistance challenges control efforts</a:t>
            </a:r>
            <a:endParaRPr sz="2000"/>
          </a:p>
          <a:p>
            <a:pPr indent="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175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Genomic surveillance helps:</a:t>
            </a:r>
            <a:endParaRPr sz="2000"/>
          </a:p>
          <a:p>
            <a:pPr indent="-317500" lvl="1" marL="685800" rtl="0" algn="l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700"/>
              <a:buChar char="–"/>
            </a:pPr>
            <a:r>
              <a:rPr lang="en-US" sz="1700"/>
              <a:t>Identify resistance-conferring mutations early</a:t>
            </a:r>
            <a:endParaRPr sz="1700"/>
          </a:p>
          <a:p>
            <a:pPr indent="-317500" lvl="1" marL="685800" rtl="0" algn="l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700"/>
              <a:buChar char="–"/>
            </a:pPr>
            <a:r>
              <a:rPr lang="en-US" sz="1700"/>
              <a:t>Implement proactive interventions</a:t>
            </a:r>
            <a:endParaRPr sz="1700"/>
          </a:p>
          <a:p>
            <a:pPr indent="-317500" lvl="1" marL="685800" rtl="0" algn="l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700"/>
              <a:buChar char="–"/>
            </a:pPr>
            <a:r>
              <a:rPr lang="en-US" sz="1700"/>
              <a:t>Understand resistance mechanisms</a:t>
            </a:r>
            <a:endParaRPr sz="1700"/>
          </a:p>
          <a:p>
            <a:pPr indent="-317500" lvl="1" marL="685800" rtl="0" algn="l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700"/>
              <a:buChar char="–"/>
            </a:pPr>
            <a:r>
              <a:rPr lang="en-US" sz="1700"/>
              <a:t>Devise effective mitigation strategies</a:t>
            </a:r>
            <a:endParaRPr sz="17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US"/>
              <a:t>Why Amplicon Sequencing?</a:t>
            </a:r>
            <a:endParaRPr/>
          </a:p>
        </p:txBody>
      </p:sp>
      <p:sp>
        <p:nvSpPr>
          <p:cNvPr id="98" name="Google Shape;98;p15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2385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US" sz="2100"/>
              <a:t>Whole genome sequencing is costly for routine surveillance</a:t>
            </a:r>
            <a:endParaRPr sz="2100"/>
          </a:p>
          <a:p>
            <a:pPr indent="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-32385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US" sz="2100"/>
              <a:t>Amplicon sequencing targets specific genomic regions of interest</a:t>
            </a:r>
            <a:endParaRPr sz="2100"/>
          </a:p>
          <a:p>
            <a:pPr indent="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-32385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US" sz="2100"/>
              <a:t>Benefits:</a:t>
            </a:r>
            <a:endParaRPr sz="2100"/>
          </a:p>
          <a:p>
            <a:pPr indent="-323850" lvl="1" marL="685800" rtl="0" algn="l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</a:pPr>
            <a:r>
              <a:rPr lang="en-US" sz="1800"/>
              <a:t>Cost-effective</a:t>
            </a:r>
            <a:endParaRPr sz="1800"/>
          </a:p>
          <a:p>
            <a:pPr indent="-323850" lvl="1" marL="685800" rtl="0" algn="l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</a:pPr>
            <a:r>
              <a:rPr lang="en-US" sz="1800"/>
              <a:t>Focuses on known resistance loci</a:t>
            </a:r>
            <a:endParaRPr sz="1800"/>
          </a:p>
          <a:p>
            <a:pPr indent="-323850" lvl="1" marL="685800" rtl="0" algn="l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</a:pPr>
            <a:r>
              <a:rPr lang="en-US" sz="1800"/>
              <a:t>Allows high-throughput analysis</a:t>
            </a:r>
            <a:endParaRPr sz="1800"/>
          </a:p>
          <a:p>
            <a:pPr indent="-323850" lvl="1" marL="685800" rtl="0" algn="l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</a:pPr>
            <a:r>
              <a:rPr lang="en-US" sz="1800"/>
              <a:t>Provides detailed information on resistance mechanisms</a:t>
            </a:r>
            <a:endParaRPr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/>
              <a:t>Technology Used in Illumina Amplicon Sequencing</a:t>
            </a:r>
            <a:endParaRPr/>
          </a:p>
        </p:txBody>
      </p:sp>
      <p:sp>
        <p:nvSpPr>
          <p:cNvPr id="104" name="Google Shape;104;p16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175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Based on sequencing-by-synthesis technology</a:t>
            </a:r>
            <a:endParaRPr sz="2000"/>
          </a:p>
          <a:p>
            <a:pPr indent="0" lvl="0" marL="34290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17500" lvl="0" marL="34290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Key components:</a:t>
            </a:r>
            <a:endParaRPr sz="2000"/>
          </a:p>
          <a:p>
            <a:pPr indent="-317500" lvl="1" marL="685800" rtl="0" algn="l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700"/>
              <a:buChar char="–"/>
            </a:pPr>
            <a:r>
              <a:rPr lang="en-US" sz="1700"/>
              <a:t>DNA polymerase</a:t>
            </a:r>
            <a:endParaRPr sz="1700"/>
          </a:p>
          <a:p>
            <a:pPr indent="-317500" lvl="1" marL="685800" rtl="0" algn="l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700"/>
              <a:buChar char="–"/>
            </a:pPr>
            <a:r>
              <a:rPr lang="en-US" sz="1700"/>
              <a:t>Fluorescently labeled nucleotides</a:t>
            </a:r>
            <a:endParaRPr sz="1700"/>
          </a:p>
          <a:p>
            <a:pPr indent="-317500" lvl="1" marL="685800" rtl="0" algn="l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700"/>
              <a:buChar char="–"/>
            </a:pPr>
            <a:r>
              <a:rPr lang="en-US" sz="1700"/>
              <a:t>High-resolution cameras</a:t>
            </a:r>
            <a:endParaRPr sz="1700"/>
          </a:p>
          <a:p>
            <a:pPr indent="0" lvl="0" marL="0" rtl="0" algn="l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17500" lvl="0" marL="34290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Process:</a:t>
            </a:r>
            <a:endParaRPr sz="2000"/>
          </a:p>
          <a:p>
            <a:pPr indent="-317500" lvl="1" marL="685800" rtl="0" algn="l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n-US" sz="1700"/>
              <a:t>Amplification of target regions</a:t>
            </a:r>
            <a:endParaRPr sz="1700"/>
          </a:p>
          <a:p>
            <a:pPr indent="-317500" lvl="1" marL="685800" rtl="0" algn="l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n-US" sz="1700"/>
              <a:t>Bridge amplification to create clusters</a:t>
            </a:r>
            <a:endParaRPr sz="1700"/>
          </a:p>
          <a:p>
            <a:pPr indent="-317500" lvl="1" marL="685800" rtl="0" algn="l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n-US" sz="1700"/>
              <a:t>Sequencing using fluorescent nucleotides</a:t>
            </a:r>
            <a:endParaRPr sz="1700"/>
          </a:p>
          <a:p>
            <a:pPr indent="-317500" lvl="1" marL="685800" rtl="0" algn="l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n-US" sz="1700"/>
              <a:t>Image capture and base calling</a:t>
            </a:r>
            <a:endParaRPr sz="17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US"/>
              <a:t>Illumina Adaptors and Barcodes</a:t>
            </a:r>
            <a:endParaRPr/>
          </a:p>
        </p:txBody>
      </p:sp>
      <p:sp>
        <p:nvSpPr>
          <p:cNvPr id="110" name="Google Shape;110;p17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2385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US" sz="2100"/>
              <a:t>Adaptors: Short DNA sequences added to amplicons</a:t>
            </a:r>
            <a:endParaRPr sz="2100"/>
          </a:p>
          <a:p>
            <a:pPr indent="-323850" lvl="1" marL="685800" rtl="0" algn="l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</a:pPr>
            <a:r>
              <a:rPr lang="en-US" sz="1800"/>
              <a:t>Allow binding to flow cell</a:t>
            </a:r>
            <a:endParaRPr sz="1800"/>
          </a:p>
          <a:p>
            <a:pPr indent="-323850" lvl="1" marL="685800" rtl="0" algn="l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</a:pPr>
            <a:r>
              <a:rPr lang="en-US" sz="1800"/>
              <a:t>Facilitate bridge amplification</a:t>
            </a:r>
            <a:endParaRPr sz="1800"/>
          </a:p>
          <a:p>
            <a:pPr indent="0" lvl="0" marL="0" rtl="0" algn="l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23850" lvl="0" marL="34290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US" sz="2100"/>
              <a:t>Barcodes (Indexes):</a:t>
            </a:r>
            <a:endParaRPr sz="2100"/>
          </a:p>
          <a:p>
            <a:pPr indent="-323850" lvl="1" marL="685800" rtl="0" algn="l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</a:pPr>
            <a:r>
              <a:rPr lang="en-US" sz="1800"/>
              <a:t>Unique sequences for sample identification</a:t>
            </a:r>
            <a:endParaRPr sz="1800"/>
          </a:p>
          <a:p>
            <a:pPr indent="-323850" lvl="1" marL="685800" rtl="0" algn="l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</a:pPr>
            <a:r>
              <a:rPr lang="en-US" sz="1800"/>
              <a:t>Enable multiplexing (multiple samples in one run)</a:t>
            </a:r>
            <a:endParaRPr sz="1800"/>
          </a:p>
          <a:p>
            <a:pPr indent="0" lvl="0" marL="0" rtl="0" algn="l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23850" lvl="0" marL="34290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US" sz="2100"/>
              <a:t>Ag-vAMP-IR panel uses:</a:t>
            </a:r>
            <a:endParaRPr sz="2100"/>
          </a:p>
          <a:p>
            <a:pPr indent="-323850" lvl="1" marL="685800" rtl="0" algn="l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</a:pPr>
            <a:r>
              <a:rPr lang="en-US" sz="1800"/>
              <a:t>96 custom i7 adaptors</a:t>
            </a:r>
            <a:endParaRPr sz="1800"/>
          </a:p>
          <a:p>
            <a:pPr indent="-323850" lvl="1" marL="685800" rtl="0" algn="l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</a:pPr>
            <a:r>
              <a:rPr lang="en-US" sz="1800"/>
              <a:t>16 i5 adaptors</a:t>
            </a:r>
            <a:endParaRPr sz="1800"/>
          </a:p>
          <a:p>
            <a:pPr indent="-323850" lvl="1" marL="685800" rtl="0" algn="l">
              <a:lnSpc>
                <a:spcPct val="8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</a:pPr>
            <a:r>
              <a:rPr lang="en-US" sz="1800"/>
              <a:t>Allows multiplexing of up to 1536 samples per run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US"/>
              <a:t>Brief Overview of the Lab Method</a:t>
            </a:r>
            <a:endParaRPr/>
          </a:p>
        </p:txBody>
      </p:sp>
      <p:sp>
        <p:nvSpPr>
          <p:cNvPr id="116" name="Google Shape;116;p18"/>
          <p:cNvSpPr txBox="1"/>
          <p:nvPr>
            <p:ph idx="1" type="body"/>
          </p:nvPr>
        </p:nvSpPr>
        <p:spPr>
          <a:xfrm>
            <a:off x="593325" y="130760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175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-US" sz="2000"/>
              <a:t>DNA extraction from mosquito samples</a:t>
            </a:r>
            <a:endParaRPr sz="2000"/>
          </a:p>
          <a:p>
            <a:pPr indent="-3175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-US" sz="2000"/>
              <a:t>PCR1 amplification of target regions (multiplex)</a:t>
            </a:r>
            <a:endParaRPr sz="2000"/>
          </a:p>
          <a:p>
            <a:pPr indent="-317500" lvl="1" marL="685800" rtl="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700"/>
              <a:buChar char="–"/>
            </a:pPr>
            <a:r>
              <a:rPr lang="en-US" sz="1700"/>
              <a:t>Uses primers with Illumina adaptor sequences</a:t>
            </a:r>
            <a:endParaRPr sz="2000"/>
          </a:p>
          <a:p>
            <a:pPr indent="-3175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-US" sz="2000"/>
              <a:t>PCR2 Addition of index sequences</a:t>
            </a:r>
            <a:endParaRPr sz="2000"/>
          </a:p>
          <a:p>
            <a:pPr indent="-355600" lvl="0" marL="342900" rtl="0" algn="l">
              <a:spcBef>
                <a:spcPts val="48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/>
              <a:t>Pooling of samples</a:t>
            </a:r>
            <a:endParaRPr sz="2000"/>
          </a:p>
          <a:p>
            <a:pPr indent="-3175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-US" sz="2000"/>
              <a:t>QC and quantification</a:t>
            </a:r>
            <a:endParaRPr sz="2000"/>
          </a:p>
          <a:p>
            <a:pPr indent="-3175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-US" sz="2000"/>
              <a:t>Loading onto Illumina sequencer</a:t>
            </a:r>
            <a:endParaRPr sz="2000"/>
          </a:p>
          <a:p>
            <a:pPr indent="-355600" lvl="1" marL="6858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lang="en-US" sz="2000"/>
              <a:t>Run!</a:t>
            </a:r>
            <a:endParaRPr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19"/>
          <p:cNvPicPr preferRelativeResize="0"/>
          <p:nvPr/>
        </p:nvPicPr>
        <p:blipFill rotWithShape="1">
          <a:blip r:embed="rId3">
            <a:alphaModFix/>
          </a:blip>
          <a:srcRect b="42452" l="0" r="0" t="0"/>
          <a:stretch/>
        </p:blipFill>
        <p:spPr>
          <a:xfrm>
            <a:off x="1205450" y="657024"/>
            <a:ext cx="6871726" cy="29176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US"/>
              <a:t>ag-vampIR</a:t>
            </a:r>
            <a:endParaRPr/>
          </a:p>
        </p:txBody>
      </p:sp>
      <p:pic>
        <p:nvPicPr>
          <p:cNvPr id="127" name="Google Shape;12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95329"/>
            <a:ext cx="8839201" cy="26199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US"/>
              <a:t>Analyzing the Data with AmpSeeker</a:t>
            </a:r>
            <a:endParaRPr/>
          </a:p>
        </p:txBody>
      </p:sp>
      <p:sp>
        <p:nvSpPr>
          <p:cNvPr id="133" name="Google Shape;133;p21"/>
          <p:cNvSpPr txBox="1"/>
          <p:nvPr>
            <p:ph idx="1" type="body"/>
          </p:nvPr>
        </p:nvSpPr>
        <p:spPr>
          <a:xfrm>
            <a:off x="543150" y="3273801"/>
            <a:ext cx="8229600" cy="16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921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sz="1600"/>
              <a:t>Open-source Snakemake workflow for amplicon data analysis</a:t>
            </a:r>
            <a:endParaRPr sz="1600"/>
          </a:p>
          <a:p>
            <a:pPr indent="-2921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sz="1600"/>
              <a:t>Key features:</a:t>
            </a:r>
            <a:endParaRPr sz="1600"/>
          </a:p>
          <a:p>
            <a:pPr indent="-292100" lvl="1" marL="685800" rtl="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300"/>
              <a:buChar char="–"/>
            </a:pPr>
            <a:r>
              <a:rPr lang="en-US" sz="1300"/>
              <a:t>Automated end-to-end analysis</a:t>
            </a:r>
            <a:endParaRPr sz="1300"/>
          </a:p>
          <a:p>
            <a:pPr indent="-292100" lvl="1" marL="685800" rtl="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300"/>
              <a:buChar char="–"/>
            </a:pPr>
            <a:r>
              <a:rPr lang="en-US" sz="1300"/>
              <a:t>Modular architecture</a:t>
            </a:r>
            <a:endParaRPr sz="1300"/>
          </a:p>
          <a:p>
            <a:pPr indent="-292100" lvl="1" marL="685800" rtl="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300"/>
              <a:buChar char="–"/>
            </a:pPr>
            <a:r>
              <a:rPr lang="en-US" sz="1300"/>
              <a:t>Generates local webpage for result exploration</a:t>
            </a:r>
            <a:endParaRPr sz="1300"/>
          </a:p>
        </p:txBody>
      </p:sp>
      <p:pic>
        <p:nvPicPr>
          <p:cNvPr id="134" name="Google Shape;13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00355" y="1063375"/>
            <a:ext cx="3268400" cy="2091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